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3" r:id="rId10"/>
  </p:sldIdLst>
  <p:sldSz cx="12188825" cy="6858000"/>
  <p:notesSz cx="6858000" cy="9144000"/>
  <p:defaultTextStyle>
    <a:defPPr lvl="0">
      <a:defRPr lang="en-US"/>
    </a:defPPr>
    <a:lvl1pPr marL="0" lv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lvl="1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lvl="2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lvl="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lvl="4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lvl="5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lvl="6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lvl="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lvl="8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96" autoAdjust="0"/>
  </p:normalViewPr>
  <p:slideViewPr>
    <p:cSldViewPr snapToGrid="0">
      <p:cViewPr varScale="1">
        <p:scale>
          <a:sx n="97" d="100"/>
          <a:sy n="97" d="100"/>
        </p:scale>
        <p:origin x="1074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205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7005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7/11/2023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A12D-2CAA-C617-9B51-CE2764A3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NOTE TO PRAESIDIUM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1B90-086D-39E2-3595-776BA25C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sz="3600" dirty="0"/>
              <a:t>A </a:t>
            </a:r>
            <a:r>
              <a:rPr lang="en-SG" sz="3600" b="1" dirty="0"/>
              <a:t>full detailed </a:t>
            </a:r>
            <a:r>
              <a:rPr lang="en-SG" sz="3600" dirty="0"/>
              <a:t>report is still required to be submitted to </a:t>
            </a:r>
            <a:r>
              <a:rPr lang="en-SG" sz="3600" dirty="0" err="1"/>
              <a:t>Senatus</a:t>
            </a:r>
            <a:r>
              <a:rPr lang="en-SG" sz="3600" dirty="0"/>
              <a:t> together with this slide deck.</a:t>
            </a:r>
          </a:p>
          <a:p>
            <a:pPr>
              <a:lnSpc>
                <a:spcPct val="100000"/>
              </a:lnSpc>
            </a:pPr>
            <a:r>
              <a:rPr lang="en-SG" sz="3600" dirty="0"/>
              <a:t> Presentation of the report must be kept within </a:t>
            </a:r>
            <a:r>
              <a:rPr lang="en-SG" sz="3600" b="1" dirty="0"/>
              <a:t>5mins.</a:t>
            </a:r>
          </a:p>
          <a:p>
            <a:pPr>
              <a:lnSpc>
                <a:spcPct val="100000"/>
              </a:lnSpc>
            </a:pPr>
            <a:r>
              <a:rPr lang="en-SG" sz="3600" b="1" dirty="0"/>
              <a:t> </a:t>
            </a:r>
            <a:r>
              <a:rPr lang="en-SG" sz="3600" dirty="0"/>
              <a:t>Do share with us pictures of your </a:t>
            </a:r>
            <a:r>
              <a:rPr lang="en-SG" sz="3600" dirty="0" err="1"/>
              <a:t>pdm</a:t>
            </a:r>
            <a:r>
              <a:rPr lang="en-SG" sz="3600" dirty="0"/>
              <a:t> work (if any).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94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045326DB-1A2D-AB45-753D-53341706815C}"/>
              </a:ext>
            </a:extLst>
          </p:cNvPr>
          <p:cNvSpPr/>
          <p:nvPr/>
        </p:nvSpPr>
        <p:spPr>
          <a:xfrm>
            <a:off x="6474599" y="177800"/>
            <a:ext cx="5711825" cy="762000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1" y="177800"/>
            <a:ext cx="6092013" cy="762000"/>
          </a:xfrm>
        </p:spPr>
        <p:txBody>
          <a:bodyPr>
            <a:normAutofit/>
          </a:bodyPr>
          <a:lstStyle/>
          <a:p>
            <a:pPr algn="r"/>
            <a:r>
              <a:rPr lang="en-SG" sz="4000" b="1" dirty="0"/>
              <a:t>P</a:t>
            </a:r>
            <a:r>
              <a:rPr lang="en-US" sz="4000" b="1" dirty="0"/>
              <a:t>RAESIDIUM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9371" y="2190750"/>
            <a:ext cx="7391400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Georgia" panose="02040502050405020303" pitchFamily="18" charset="0"/>
                <a:cs typeface="Forte Forward" panose="020B0604020202020204" pitchFamily="2" charset="0"/>
              </a:rPr>
              <a:t>&lt;&lt;INPUT PRAESIDIUM NAME HERE&gt;&gt;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0A82CF-A462-F9B7-BA7F-CA7289B8304C}"/>
              </a:ext>
            </a:extLst>
          </p:cNvPr>
          <p:cNvSpPr txBox="1">
            <a:spLocks/>
          </p:cNvSpPr>
          <p:nvPr/>
        </p:nvSpPr>
        <p:spPr>
          <a:xfrm>
            <a:off x="4359369" y="4495800"/>
            <a:ext cx="7391400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ANNUAL REPORT NO. : </a:t>
            </a:r>
            <a:r>
              <a:rPr lang="en-US" sz="3200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399BEA0-AFF9-4163-7CFA-08DFB69CCFBF}"/>
              </a:ext>
            </a:extLst>
          </p:cNvPr>
          <p:cNvSpPr txBox="1">
            <a:spLocks/>
          </p:cNvSpPr>
          <p:nvPr/>
        </p:nvSpPr>
        <p:spPr>
          <a:xfrm>
            <a:off x="4359369" y="5295900"/>
            <a:ext cx="7391401" cy="76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/>
              <a:t>Year:</a:t>
            </a:r>
            <a:endParaRPr lang="en-US" sz="3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3D7C44-A786-5EF9-B5DA-1F7E4B387F9A}"/>
              </a:ext>
            </a:extLst>
          </p:cNvPr>
          <p:cNvSpPr/>
          <p:nvPr/>
        </p:nvSpPr>
        <p:spPr>
          <a:xfrm>
            <a:off x="4142818" y="1282702"/>
            <a:ext cx="7798453" cy="5041898"/>
          </a:xfrm>
          <a:prstGeom prst="rect">
            <a:avLst/>
          </a:prstGeom>
          <a:noFill/>
          <a:ln w="2286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F3C432-B864-0D31-6605-9DC4FD9CE504}"/>
              </a:ext>
            </a:extLst>
          </p:cNvPr>
          <p:cNvGrpSpPr/>
          <p:nvPr/>
        </p:nvGrpSpPr>
        <p:grpSpPr>
          <a:xfrm>
            <a:off x="247554" y="749300"/>
            <a:ext cx="3522998" cy="5499100"/>
            <a:chOff x="247554" y="749300"/>
            <a:chExt cx="3522998" cy="5499100"/>
          </a:xfrm>
        </p:grpSpPr>
        <p:pic>
          <p:nvPicPr>
            <p:cNvPr id="7" name="Marcador de posición de imagen 13">
              <a:extLst>
                <a:ext uri="{FF2B5EF4-FFF2-40B4-BE49-F238E27FC236}">
                  <a16:creationId xmlns:a16="http://schemas.microsoft.com/office/drawing/2014/main" id="{3D7C620F-C920-3E73-9A2D-3540A9AB4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8" r="9588"/>
            <a:stretch>
              <a:fillRect/>
            </a:stretch>
          </p:blipFill>
          <p:spPr>
            <a:xfrm>
              <a:off x="247554" y="749300"/>
              <a:ext cx="3522998" cy="54991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Vexillum | Legion of Mary Praesidium (Mary, Queen of the Angels)">
              <a:extLst>
                <a:ext uri="{FF2B5EF4-FFF2-40B4-BE49-F238E27FC236}">
                  <a16:creationId xmlns:a16="http://schemas.microsoft.com/office/drawing/2014/main" id="{8D8E8A33-53AA-11C7-5DE6-5C170FB665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2" b="98256" l="6164" r="90411">
                          <a14:foregroundMark x1="36301" y1="7849" x2="36301" y2="7849"/>
                          <a14:foregroundMark x1="57534" y1="4942" x2="57534" y2="4942"/>
                          <a14:foregroundMark x1="53425" y1="94186" x2="53425" y2="94186"/>
                          <a14:foregroundMark x1="47945" y1="98256" x2="47945" y2="98256"/>
                          <a14:foregroundMark x1="89041" y1="5523" x2="89041" y2="5523"/>
                          <a14:foregroundMark x1="90411" y1="5233" x2="90411" y2="5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07"/>
            <a:stretch/>
          </p:blipFill>
          <p:spPr bwMode="auto">
            <a:xfrm>
              <a:off x="483776" y="3429000"/>
              <a:ext cx="636034" cy="98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About 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14701" y="4293869"/>
            <a:ext cx="7959962" cy="246888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Bahnschrift SemiBold SemiConden" panose="020B0502040204020203" pitchFamily="34" charset="0"/>
              </a:rPr>
              <a:t>No. of Meetings :</a:t>
            </a:r>
          </a:p>
          <a:p>
            <a:pPr marL="0" indent="0">
              <a:buNone/>
            </a:pPr>
            <a:r>
              <a:rPr lang="en-US" b="1" dirty="0">
                <a:latin typeface="Bahnschrift SemiBold SemiConden" panose="020B0502040204020203" pitchFamily="34" charset="0"/>
              </a:rPr>
              <a:t>Meeting Day : </a:t>
            </a:r>
          </a:p>
          <a:p>
            <a:pPr marL="0" indent="0">
              <a:buNone/>
            </a:pPr>
            <a:r>
              <a:rPr lang="en-US" b="1" dirty="0">
                <a:latin typeface="Bahnschrift SemiBold SemiConden" panose="020B0502040204020203" pitchFamily="34" charset="0"/>
              </a:rPr>
              <a:t>Meeting Time : </a:t>
            </a:r>
          </a:p>
          <a:p>
            <a:pPr marL="0" indent="0">
              <a:buNone/>
            </a:pPr>
            <a:r>
              <a:rPr lang="en-US" b="1" dirty="0">
                <a:latin typeface="Bahnschrift SemiBold SemiConden" panose="020B0502040204020203" pitchFamily="34" charset="0"/>
              </a:rPr>
              <a:t>Meeting Venue 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3FE1BC-4057-DA9C-41AA-886424DFB9D5}"/>
              </a:ext>
            </a:extLst>
          </p:cNvPr>
          <p:cNvCxnSpPr>
            <a:cxnSpLocks/>
          </p:cNvCxnSpPr>
          <p:nvPr/>
        </p:nvCxnSpPr>
        <p:spPr>
          <a:xfrm>
            <a:off x="1117309" y="1473200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FB45BAB-CDDC-2214-E896-327970B4B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80649"/>
              </p:ext>
            </p:extLst>
          </p:nvPr>
        </p:nvGraphicFramePr>
        <p:xfrm>
          <a:off x="653976" y="1682403"/>
          <a:ext cx="1088087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478">
                  <a:extLst>
                    <a:ext uri="{9D8B030D-6E8A-4147-A177-3AD203B41FA5}">
                      <a16:colId xmlns:a16="http://schemas.microsoft.com/office/drawing/2014/main" val="830551678"/>
                    </a:ext>
                  </a:extLst>
                </a:gridCol>
                <a:gridCol w="1813478">
                  <a:extLst>
                    <a:ext uri="{9D8B030D-6E8A-4147-A177-3AD203B41FA5}">
                      <a16:colId xmlns:a16="http://schemas.microsoft.com/office/drawing/2014/main" val="3676457584"/>
                    </a:ext>
                  </a:extLst>
                </a:gridCol>
                <a:gridCol w="1662668">
                  <a:extLst>
                    <a:ext uri="{9D8B030D-6E8A-4147-A177-3AD203B41FA5}">
                      <a16:colId xmlns:a16="http://schemas.microsoft.com/office/drawing/2014/main" val="2436444459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039957315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183822682"/>
                    </a:ext>
                  </a:extLst>
                </a:gridCol>
                <a:gridCol w="1838397">
                  <a:extLst>
                    <a:ext uri="{9D8B030D-6E8A-4147-A177-3AD203B41FA5}">
                      <a16:colId xmlns:a16="http://schemas.microsoft.com/office/drawing/2014/main" val="373501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Spiritual Director</a:t>
                      </a:r>
                      <a:endParaRPr lang="en-SG" dirty="0"/>
                    </a:p>
                    <a:p>
                      <a:pPr algn="ctr"/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Vice President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Secretary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Treasurer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8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Name :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2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Term Served : 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51686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05C470C-F27C-0E77-BF58-11F40A425873}"/>
              </a:ext>
            </a:extLst>
          </p:cNvPr>
          <p:cNvSpPr/>
          <p:nvPr/>
        </p:nvSpPr>
        <p:spPr>
          <a:xfrm>
            <a:off x="1117309" y="4633429"/>
            <a:ext cx="2025941" cy="178976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8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2" name="Google Shape;10390;p74">
            <a:extLst>
              <a:ext uri="{FF2B5EF4-FFF2-40B4-BE49-F238E27FC236}">
                <a16:creationId xmlns:a16="http://schemas.microsoft.com/office/drawing/2014/main" id="{48223F8E-5AF9-7EBB-06EC-F9912D38742C}"/>
              </a:ext>
            </a:extLst>
          </p:cNvPr>
          <p:cNvGrpSpPr/>
          <p:nvPr/>
        </p:nvGrpSpPr>
        <p:grpSpPr>
          <a:xfrm>
            <a:off x="1245128" y="756708"/>
            <a:ext cx="598974" cy="638377"/>
            <a:chOff x="3497300" y="3227275"/>
            <a:chExt cx="296175" cy="296175"/>
          </a:xfrm>
          <a:solidFill>
            <a:srgbClr val="F89E48"/>
          </a:solidFill>
        </p:grpSpPr>
        <p:sp>
          <p:nvSpPr>
            <p:cNvPr id="3" name="Google Shape;10391;p74">
              <a:extLst>
                <a:ext uri="{FF2B5EF4-FFF2-40B4-BE49-F238E27FC236}">
                  <a16:creationId xmlns:a16="http://schemas.microsoft.com/office/drawing/2014/main" id="{524B696F-1B78-4DF1-824F-CC7FFC534EA1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" name="Google Shape;10392;p74">
              <a:extLst>
                <a:ext uri="{FF2B5EF4-FFF2-40B4-BE49-F238E27FC236}">
                  <a16:creationId xmlns:a16="http://schemas.microsoft.com/office/drawing/2014/main" id="{AB92AC8A-211B-54AA-A419-9391768CEC03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" name="Google Shape;10393;p74">
              <a:extLst>
                <a:ext uri="{FF2B5EF4-FFF2-40B4-BE49-F238E27FC236}">
                  <a16:creationId xmlns:a16="http://schemas.microsoft.com/office/drawing/2014/main" id="{A9064975-7B69-3611-7B4C-FE041713E9B8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0394;p74">
              <a:extLst>
                <a:ext uri="{FF2B5EF4-FFF2-40B4-BE49-F238E27FC236}">
                  <a16:creationId xmlns:a16="http://schemas.microsoft.com/office/drawing/2014/main" id="{C34A8050-141C-DF20-BFAB-D9DF18F6C8B3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10395;p74">
              <a:extLst>
                <a:ext uri="{FF2B5EF4-FFF2-40B4-BE49-F238E27FC236}">
                  <a16:creationId xmlns:a16="http://schemas.microsoft.com/office/drawing/2014/main" id="{C531B517-104C-24D3-00E5-EE84D3F88BAC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10396;p74">
              <a:extLst>
                <a:ext uri="{FF2B5EF4-FFF2-40B4-BE49-F238E27FC236}">
                  <a16:creationId xmlns:a16="http://schemas.microsoft.com/office/drawing/2014/main" id="{D52BBC8C-02DC-9265-38D5-71F1E979FD1C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10397;p74">
              <a:extLst>
                <a:ext uri="{FF2B5EF4-FFF2-40B4-BE49-F238E27FC236}">
                  <a16:creationId xmlns:a16="http://schemas.microsoft.com/office/drawing/2014/main" id="{4B802488-1532-A85A-7407-62F06C4CB2A6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10398;p74">
              <a:extLst>
                <a:ext uri="{FF2B5EF4-FFF2-40B4-BE49-F238E27FC236}">
                  <a16:creationId xmlns:a16="http://schemas.microsoft.com/office/drawing/2014/main" id="{375415C6-C446-AC5B-F33E-30EC92FAA921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6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235E9266-A6D1-85BF-E40E-31CC52A5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" y="151618"/>
            <a:ext cx="636034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MEMBERSHIP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217212-447E-C924-8AF3-9EF5D00E4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19528"/>
              </p:ext>
            </p:extLst>
          </p:nvPr>
        </p:nvGraphicFramePr>
        <p:xfrm>
          <a:off x="881036" y="1968500"/>
          <a:ext cx="106299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539">
                  <a:extLst>
                    <a:ext uri="{9D8B030D-6E8A-4147-A177-3AD203B41FA5}">
                      <a16:colId xmlns:a16="http://schemas.microsoft.com/office/drawing/2014/main" val="484355860"/>
                    </a:ext>
                  </a:extLst>
                </a:gridCol>
                <a:gridCol w="1126925">
                  <a:extLst>
                    <a:ext uri="{9D8B030D-6E8A-4147-A177-3AD203B41FA5}">
                      <a16:colId xmlns:a16="http://schemas.microsoft.com/office/drawing/2014/main" val="2942035373"/>
                    </a:ext>
                  </a:extLst>
                </a:gridCol>
                <a:gridCol w="1431823">
                  <a:extLst>
                    <a:ext uri="{9D8B030D-6E8A-4147-A177-3AD203B41FA5}">
                      <a16:colId xmlns:a16="http://schemas.microsoft.com/office/drawing/2014/main" val="764648342"/>
                    </a:ext>
                  </a:extLst>
                </a:gridCol>
                <a:gridCol w="1260551">
                  <a:extLst>
                    <a:ext uri="{9D8B030D-6E8A-4147-A177-3AD203B41FA5}">
                      <a16:colId xmlns:a16="http://schemas.microsoft.com/office/drawing/2014/main" val="3033433743"/>
                    </a:ext>
                  </a:extLst>
                </a:gridCol>
                <a:gridCol w="1207345">
                  <a:extLst>
                    <a:ext uri="{9D8B030D-6E8A-4147-A177-3AD203B41FA5}">
                      <a16:colId xmlns:a16="http://schemas.microsoft.com/office/drawing/2014/main" val="903077979"/>
                    </a:ext>
                  </a:extLst>
                </a:gridCol>
                <a:gridCol w="1459655">
                  <a:extLst>
                    <a:ext uri="{9D8B030D-6E8A-4147-A177-3AD203B41FA5}">
                      <a16:colId xmlns:a16="http://schemas.microsoft.com/office/drawing/2014/main" val="417540779"/>
                    </a:ext>
                  </a:extLst>
                </a:gridCol>
                <a:gridCol w="1389062">
                  <a:extLst>
                    <a:ext uri="{9D8B030D-6E8A-4147-A177-3AD203B41FA5}">
                      <a16:colId xmlns:a16="http://schemas.microsoft.com/office/drawing/2014/main" val="416489592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SG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Start Period</a:t>
                      </a:r>
                      <a:endParaRPr lang="en-SG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End Period</a:t>
                      </a:r>
                      <a:endParaRPr lang="en-SG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580104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SG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No.</a:t>
                      </a:r>
                      <a:endParaRPr lang="en-SG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No. of Brothers</a:t>
                      </a:r>
                      <a:endParaRPr lang="en-SG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No. of </a:t>
                      </a:r>
                    </a:p>
                    <a:p>
                      <a:pPr algn="ctr"/>
                      <a:r>
                        <a:rPr lang="en-US" b="1" dirty="0"/>
                        <a:t>Sisters</a:t>
                      </a:r>
                      <a:endParaRPr lang="en-SG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No.</a:t>
                      </a:r>
                      <a:endParaRPr lang="en-SG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No. of Brothers</a:t>
                      </a:r>
                      <a:endParaRPr lang="en-SG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No. of </a:t>
                      </a:r>
                    </a:p>
                    <a:p>
                      <a:pPr algn="ctr"/>
                      <a:r>
                        <a:rPr lang="en-US" b="1" dirty="0"/>
                        <a:t>Sisters</a:t>
                      </a:r>
                      <a:endParaRPr lang="en-SG" b="1" dirty="0"/>
                    </a:p>
                    <a:p>
                      <a:pPr algn="ctr"/>
                      <a:endParaRPr lang="en-SG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3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Active</a:t>
                      </a:r>
                      <a:endParaRPr lang="en-SG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5297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Probationary</a:t>
                      </a:r>
                      <a:endParaRPr lang="en-SG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3835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Auxiliary</a:t>
                      </a:r>
                      <a:endParaRPr lang="en-SG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SG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434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Praetorians</a:t>
                      </a:r>
                      <a:endParaRPr lang="en-SG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SG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720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Adjutorians</a:t>
                      </a:r>
                      <a:endParaRPr lang="en-SG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1426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01FEE2-B88E-606C-F782-A2873ABBE9F8}"/>
              </a:ext>
            </a:extLst>
          </p:cNvPr>
          <p:cNvCxnSpPr>
            <a:cxnSpLocks/>
          </p:cNvCxnSpPr>
          <p:nvPr/>
        </p:nvCxnSpPr>
        <p:spPr>
          <a:xfrm>
            <a:off x="1117309" y="1473200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oogle Shape;10390;p74">
            <a:extLst>
              <a:ext uri="{FF2B5EF4-FFF2-40B4-BE49-F238E27FC236}">
                <a16:creationId xmlns:a16="http://schemas.microsoft.com/office/drawing/2014/main" id="{F339EDCB-C026-0CFB-044C-E0341FE0EDEC}"/>
              </a:ext>
            </a:extLst>
          </p:cNvPr>
          <p:cNvGrpSpPr/>
          <p:nvPr/>
        </p:nvGrpSpPr>
        <p:grpSpPr>
          <a:xfrm>
            <a:off x="1245128" y="756708"/>
            <a:ext cx="598974" cy="638377"/>
            <a:chOff x="3497300" y="3227275"/>
            <a:chExt cx="296175" cy="296175"/>
          </a:xfrm>
          <a:solidFill>
            <a:srgbClr val="F89E48"/>
          </a:solidFill>
        </p:grpSpPr>
        <p:sp>
          <p:nvSpPr>
            <p:cNvPr id="5" name="Google Shape;10391;p74">
              <a:extLst>
                <a:ext uri="{FF2B5EF4-FFF2-40B4-BE49-F238E27FC236}">
                  <a16:creationId xmlns:a16="http://schemas.microsoft.com/office/drawing/2014/main" id="{67DE6BDB-3386-44E4-17D1-AE5A46F97C40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" name="Google Shape;10392;p74">
              <a:extLst>
                <a:ext uri="{FF2B5EF4-FFF2-40B4-BE49-F238E27FC236}">
                  <a16:creationId xmlns:a16="http://schemas.microsoft.com/office/drawing/2014/main" id="{86FA357A-952E-9935-9DD7-C2F416C31A24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0393;p74">
              <a:extLst>
                <a:ext uri="{FF2B5EF4-FFF2-40B4-BE49-F238E27FC236}">
                  <a16:creationId xmlns:a16="http://schemas.microsoft.com/office/drawing/2014/main" id="{6C9E72BC-298A-2152-01B9-8B32F55ADDB6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10394;p74">
              <a:extLst>
                <a:ext uri="{FF2B5EF4-FFF2-40B4-BE49-F238E27FC236}">
                  <a16:creationId xmlns:a16="http://schemas.microsoft.com/office/drawing/2014/main" id="{E99A6F97-3E32-C83A-D86E-3A88B36EEBFA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10395;p74">
              <a:extLst>
                <a:ext uri="{FF2B5EF4-FFF2-40B4-BE49-F238E27FC236}">
                  <a16:creationId xmlns:a16="http://schemas.microsoft.com/office/drawing/2014/main" id="{0C39EE00-DC80-AE4F-34C4-BFC9A95CEAED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10396;p74">
              <a:extLst>
                <a:ext uri="{FF2B5EF4-FFF2-40B4-BE49-F238E27FC236}">
                  <a16:creationId xmlns:a16="http://schemas.microsoft.com/office/drawing/2014/main" id="{510AFB26-94C0-FE7F-98A0-363A16EA9F6F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10397;p74">
              <a:extLst>
                <a:ext uri="{FF2B5EF4-FFF2-40B4-BE49-F238E27FC236}">
                  <a16:creationId xmlns:a16="http://schemas.microsoft.com/office/drawing/2014/main" id="{D605F36A-EFBB-E0F2-78A0-DFCFBF5AE5A9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10398;p74">
              <a:extLst>
                <a:ext uri="{FF2B5EF4-FFF2-40B4-BE49-F238E27FC236}">
                  <a16:creationId xmlns:a16="http://schemas.microsoft.com/office/drawing/2014/main" id="{B2BE44AB-807F-7B70-1B66-D6C8F4742E03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4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1C3303EF-20FA-5B6E-F5DD-694F030B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" y="151618"/>
            <a:ext cx="636034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-381004"/>
            <a:ext cx="10157354" cy="1397000"/>
          </a:xfrm>
        </p:spPr>
        <p:txBody>
          <a:bodyPr/>
          <a:lstStyle/>
          <a:p>
            <a:r>
              <a:rPr lang="en-US" b="1" dirty="0"/>
              <a:t>    ATTENDANCE</a:t>
            </a: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3ABE0842-9B68-84F6-7F65-BFB909DD4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2784"/>
              </p:ext>
            </p:extLst>
          </p:nvPr>
        </p:nvGraphicFramePr>
        <p:xfrm>
          <a:off x="1146964" y="1805358"/>
          <a:ext cx="1015735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0">
                  <a:extLst>
                    <a:ext uri="{9D8B030D-6E8A-4147-A177-3AD203B41FA5}">
                      <a16:colId xmlns:a16="http://schemas.microsoft.com/office/drawing/2014/main" val="830551678"/>
                    </a:ext>
                  </a:extLst>
                </a:gridCol>
                <a:gridCol w="1862532">
                  <a:extLst>
                    <a:ext uri="{9D8B030D-6E8A-4147-A177-3AD203B41FA5}">
                      <a16:colId xmlns:a16="http://schemas.microsoft.com/office/drawing/2014/main" val="2436444459"/>
                    </a:ext>
                  </a:extLst>
                </a:gridCol>
                <a:gridCol w="2091314">
                  <a:extLst>
                    <a:ext uri="{9D8B030D-6E8A-4147-A177-3AD203B41FA5}">
                      <a16:colId xmlns:a16="http://schemas.microsoft.com/office/drawing/2014/main" val="1039957315"/>
                    </a:ext>
                  </a:extLst>
                </a:gridCol>
                <a:gridCol w="2112654">
                  <a:extLst>
                    <a:ext uri="{9D8B030D-6E8A-4147-A177-3AD203B41FA5}">
                      <a16:colId xmlns:a16="http://schemas.microsoft.com/office/drawing/2014/main" val="2183822682"/>
                    </a:ext>
                  </a:extLst>
                </a:gridCol>
                <a:gridCol w="2059385">
                  <a:extLst>
                    <a:ext uri="{9D8B030D-6E8A-4147-A177-3AD203B41FA5}">
                      <a16:colId xmlns:a16="http://schemas.microsoft.com/office/drawing/2014/main" val="373501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Vice President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Secretary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Treasurer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28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/>
                        <a:t>Senatus</a:t>
                      </a:r>
                      <a:endParaRPr lang="en-SG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 %</a:t>
                      </a:r>
                      <a:endParaRPr lang="en-SG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%</a:t>
                      </a:r>
                      <a:endParaRPr lang="en-SG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%</a:t>
                      </a:r>
                      <a:endParaRPr lang="en-SG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%</a:t>
                      </a:r>
                      <a:endParaRPr lang="en-SG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182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Praesidium</a:t>
                      </a:r>
                      <a:endParaRPr lang="en-SG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%</a:t>
                      </a:r>
                      <a:endParaRPr lang="en-SG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%</a:t>
                      </a:r>
                      <a:endParaRPr lang="en-S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%</a:t>
                      </a:r>
                      <a:endParaRPr lang="en-S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4C8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%</a:t>
                      </a:r>
                      <a:endParaRPr lang="en-SG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51686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37E988-9607-160A-82D3-754FDC5BC58F}"/>
              </a:ext>
            </a:extLst>
          </p:cNvPr>
          <p:cNvCxnSpPr>
            <a:cxnSpLocks/>
          </p:cNvCxnSpPr>
          <p:nvPr/>
        </p:nvCxnSpPr>
        <p:spPr>
          <a:xfrm>
            <a:off x="1117309" y="974432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A781A1-062B-ABFB-DD47-B56B78167D1E}"/>
              </a:ext>
            </a:extLst>
          </p:cNvPr>
          <p:cNvSpPr/>
          <p:nvPr/>
        </p:nvSpPr>
        <p:spPr>
          <a:xfrm>
            <a:off x="476404" y="1071271"/>
            <a:ext cx="30780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Meetings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D5F40C-E47B-FA9C-4F3A-29A840B97721}"/>
              </a:ext>
            </a:extLst>
          </p:cNvPr>
          <p:cNvSpPr/>
          <p:nvPr/>
        </p:nvSpPr>
        <p:spPr>
          <a:xfrm>
            <a:off x="429921" y="3624194"/>
            <a:ext cx="29770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Functions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2C57A41-52C4-645B-474A-F844D08CA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25171"/>
              </p:ext>
            </p:extLst>
          </p:nvPr>
        </p:nvGraphicFramePr>
        <p:xfrm>
          <a:off x="3467989" y="4039692"/>
          <a:ext cx="78363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3664">
                  <a:extLst>
                    <a:ext uri="{9D8B030D-6E8A-4147-A177-3AD203B41FA5}">
                      <a16:colId xmlns:a16="http://schemas.microsoft.com/office/drawing/2014/main" val="2328922192"/>
                    </a:ext>
                  </a:extLst>
                </a:gridCol>
                <a:gridCol w="2232666">
                  <a:extLst>
                    <a:ext uri="{9D8B030D-6E8A-4147-A177-3AD203B41FA5}">
                      <a16:colId xmlns:a16="http://schemas.microsoft.com/office/drawing/2014/main" val="4002891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ATTENDANCE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0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ACIES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2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OUTDOOR FUNCTION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5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 OF RECOLLECTION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GENERAL REUNION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59864"/>
                  </a:ext>
                </a:extLst>
              </a:tr>
            </a:tbl>
          </a:graphicData>
        </a:graphic>
      </p:graphicFrame>
      <p:sp>
        <p:nvSpPr>
          <p:cNvPr id="4" name="Frame 17">
            <a:extLst>
              <a:ext uri="{FF2B5EF4-FFF2-40B4-BE49-F238E27FC236}">
                <a16:creationId xmlns:a16="http://schemas.microsoft.com/office/drawing/2014/main" id="{E2B8EA62-797B-5EF3-11F9-E7C0C9AD7480}"/>
              </a:ext>
            </a:extLst>
          </p:cNvPr>
          <p:cNvSpPr/>
          <p:nvPr/>
        </p:nvSpPr>
        <p:spPr>
          <a:xfrm>
            <a:off x="1146964" y="347476"/>
            <a:ext cx="521998" cy="5219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8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pic>
        <p:nvPicPr>
          <p:cNvPr id="5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36D37844-0FC1-6C14-4FF2-3E36901B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1" y="72960"/>
            <a:ext cx="464455" cy="11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TREASURER STATEMENT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CBACEA4-70B0-E51A-5C12-3065ADF34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09463"/>
              </p:ext>
            </p:extLst>
          </p:nvPr>
        </p:nvGraphicFramePr>
        <p:xfrm>
          <a:off x="580103" y="1968500"/>
          <a:ext cx="11071516" cy="405142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17176">
                  <a:extLst>
                    <a:ext uri="{9D8B030D-6E8A-4147-A177-3AD203B41FA5}">
                      <a16:colId xmlns:a16="http://schemas.microsoft.com/office/drawing/2014/main" val="2950235564"/>
                    </a:ext>
                  </a:extLst>
                </a:gridCol>
                <a:gridCol w="2054340">
                  <a:extLst>
                    <a:ext uri="{9D8B030D-6E8A-4147-A177-3AD203B41FA5}">
                      <a16:colId xmlns:a16="http://schemas.microsoft.com/office/drawing/2014/main" val="1479107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/>
                        <a:t>Balance Brought Forward as of </a:t>
                      </a:r>
                      <a:r>
                        <a:rPr lang="en-US" sz="2800" b="0" dirty="0"/>
                        <a:t>&lt;&lt; START PERIOD&gt;&gt;</a:t>
                      </a:r>
                      <a:endParaRPr lang="en-SG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/>
                        <a:t>$</a:t>
                      </a:r>
                      <a:endParaRPr lang="en-S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365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 dirty="0"/>
                        <a:t>Add: </a:t>
                      </a:r>
                      <a:r>
                        <a:rPr lang="en-US" sz="2800" dirty="0"/>
                        <a:t>Total Income</a:t>
                      </a:r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$</a:t>
                      </a:r>
                      <a:endParaRPr lang="en-S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23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/>
                        <a:t>Sub- Total</a:t>
                      </a:r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$</a:t>
                      </a:r>
                      <a:endParaRPr lang="en-S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1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 dirty="0"/>
                        <a:t>Less</a:t>
                      </a:r>
                      <a:r>
                        <a:rPr lang="en-US" sz="2800" dirty="0"/>
                        <a:t>: Total Expenses</a:t>
                      </a:r>
                      <a:endParaRPr lang="en-S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$</a:t>
                      </a:r>
                      <a:endParaRPr lang="en-S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70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b="1" dirty="0"/>
                        <a:t>Balance Carried Forward as of </a:t>
                      </a:r>
                      <a:r>
                        <a:rPr lang="en-US" sz="2800" b="0" dirty="0"/>
                        <a:t>&lt;&lt; END PERIOD&gt;&gt;</a:t>
                      </a:r>
                      <a:endParaRPr lang="en-SG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$</a:t>
                      </a:r>
                      <a:endParaRPr lang="en-SG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08066"/>
                  </a:ext>
                </a:extLst>
              </a:tr>
            </a:tbl>
          </a:graphicData>
        </a:graphic>
      </p:graphicFrame>
      <p:sp>
        <p:nvSpPr>
          <p:cNvPr id="6" name="Block Arc 10">
            <a:extLst>
              <a:ext uri="{FF2B5EF4-FFF2-40B4-BE49-F238E27FC236}">
                <a16:creationId xmlns:a16="http://schemas.microsoft.com/office/drawing/2014/main" id="{6F53C3EE-4410-BD9A-3E44-FC3246F7FC32}"/>
              </a:ext>
            </a:extLst>
          </p:cNvPr>
          <p:cNvSpPr/>
          <p:nvPr/>
        </p:nvSpPr>
        <p:spPr>
          <a:xfrm>
            <a:off x="7446771" y="622300"/>
            <a:ext cx="1201929" cy="69850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5BF2E4-0074-14AC-46AA-A7C3572EF289}"/>
              </a:ext>
            </a:extLst>
          </p:cNvPr>
          <p:cNvCxnSpPr>
            <a:cxnSpLocks/>
          </p:cNvCxnSpPr>
          <p:nvPr/>
        </p:nvCxnSpPr>
        <p:spPr>
          <a:xfrm>
            <a:off x="1117309" y="1380832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2CC48285-7B11-AA6A-D988-1BE7D736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" y="151618"/>
            <a:ext cx="636034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SPECIAL WORK FEATURE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&lt;&lt; Asides from the Daily legion works (</a:t>
            </a:r>
            <a:r>
              <a:rPr lang="en-US" sz="2800" dirty="0" err="1"/>
              <a:t>i.e</a:t>
            </a:r>
            <a:r>
              <a:rPr lang="en-US" sz="2800" dirty="0"/>
              <a:t> hospital visits, parish works, home visitation ,etc.) , share with us 1 or 2 works that the praesidium does to grow / promote the Legion to others.  Feel free share with us pictures too! &gt;&gt;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9B0AC6-15D4-04F0-6AE9-B06DC8AE6313}"/>
              </a:ext>
            </a:extLst>
          </p:cNvPr>
          <p:cNvCxnSpPr>
            <a:cxnSpLocks/>
          </p:cNvCxnSpPr>
          <p:nvPr/>
        </p:nvCxnSpPr>
        <p:spPr>
          <a:xfrm>
            <a:off x="1117309" y="1380832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10478;p74">
            <a:extLst>
              <a:ext uri="{FF2B5EF4-FFF2-40B4-BE49-F238E27FC236}">
                <a16:creationId xmlns:a16="http://schemas.microsoft.com/office/drawing/2014/main" id="{2D5FED47-FDF8-BF73-2B2E-6749913A4BD4}"/>
              </a:ext>
            </a:extLst>
          </p:cNvPr>
          <p:cNvGrpSpPr/>
          <p:nvPr/>
        </p:nvGrpSpPr>
        <p:grpSpPr>
          <a:xfrm>
            <a:off x="998346" y="685800"/>
            <a:ext cx="608529" cy="636652"/>
            <a:chOff x="5716825" y="3235950"/>
            <a:chExt cx="300900" cy="295375"/>
          </a:xfrm>
          <a:solidFill>
            <a:srgbClr val="F89E48"/>
          </a:solidFill>
        </p:grpSpPr>
        <p:sp>
          <p:nvSpPr>
            <p:cNvPr id="4" name="Google Shape;10479;p74">
              <a:extLst>
                <a:ext uri="{FF2B5EF4-FFF2-40B4-BE49-F238E27FC236}">
                  <a16:creationId xmlns:a16="http://schemas.microsoft.com/office/drawing/2014/main" id="{FED0C0B5-54A7-FC21-1BB0-2769EC363086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" name="Google Shape;10480;p74">
              <a:extLst>
                <a:ext uri="{FF2B5EF4-FFF2-40B4-BE49-F238E27FC236}">
                  <a16:creationId xmlns:a16="http://schemas.microsoft.com/office/drawing/2014/main" id="{D8719CE5-D29A-F21C-C370-A8D01ACBA1AC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" name="Google Shape;10481;p74">
              <a:extLst>
                <a:ext uri="{FF2B5EF4-FFF2-40B4-BE49-F238E27FC236}">
                  <a16:creationId xmlns:a16="http://schemas.microsoft.com/office/drawing/2014/main" id="{BB47FABD-5B91-DF65-2791-4C48C89AB667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0482;p74">
              <a:extLst>
                <a:ext uri="{FF2B5EF4-FFF2-40B4-BE49-F238E27FC236}">
                  <a16:creationId xmlns:a16="http://schemas.microsoft.com/office/drawing/2014/main" id="{B6B1CACB-1A40-6643-E75D-A8E47D7B21EC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8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97AB7CF5-6350-1CDD-0CDF-10E0BB7E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" y="151618"/>
            <a:ext cx="636034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FUTURE WORKPLANS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&lt;&lt; Share with us your plans to grow the legion&gt;&gt;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2E72A3-FE4B-CAD9-4954-F7D899FAB707}"/>
              </a:ext>
            </a:extLst>
          </p:cNvPr>
          <p:cNvCxnSpPr>
            <a:cxnSpLocks/>
          </p:cNvCxnSpPr>
          <p:nvPr/>
        </p:nvCxnSpPr>
        <p:spPr>
          <a:xfrm>
            <a:off x="1117309" y="1380832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10478;p74">
            <a:extLst>
              <a:ext uri="{FF2B5EF4-FFF2-40B4-BE49-F238E27FC236}">
                <a16:creationId xmlns:a16="http://schemas.microsoft.com/office/drawing/2014/main" id="{C160FD6E-FBBF-5F4F-D6A9-7015E24C79EB}"/>
              </a:ext>
            </a:extLst>
          </p:cNvPr>
          <p:cNvGrpSpPr/>
          <p:nvPr/>
        </p:nvGrpSpPr>
        <p:grpSpPr>
          <a:xfrm>
            <a:off x="998346" y="685800"/>
            <a:ext cx="608529" cy="636652"/>
            <a:chOff x="5716825" y="3235950"/>
            <a:chExt cx="300900" cy="295375"/>
          </a:xfrm>
          <a:solidFill>
            <a:srgbClr val="F89E48"/>
          </a:solidFill>
        </p:grpSpPr>
        <p:sp>
          <p:nvSpPr>
            <p:cNvPr id="4" name="Google Shape;10479;p74">
              <a:extLst>
                <a:ext uri="{FF2B5EF4-FFF2-40B4-BE49-F238E27FC236}">
                  <a16:creationId xmlns:a16="http://schemas.microsoft.com/office/drawing/2014/main" id="{BACA0C6A-66A4-120C-A711-6992AFEAFBB6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" name="Google Shape;10480;p74">
              <a:extLst>
                <a:ext uri="{FF2B5EF4-FFF2-40B4-BE49-F238E27FC236}">
                  <a16:creationId xmlns:a16="http://schemas.microsoft.com/office/drawing/2014/main" id="{EECC728A-0F9C-8ACA-F103-358B4C825A33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" name="Google Shape;10481;p74">
              <a:extLst>
                <a:ext uri="{FF2B5EF4-FFF2-40B4-BE49-F238E27FC236}">
                  <a16:creationId xmlns:a16="http://schemas.microsoft.com/office/drawing/2014/main" id="{D511DDEB-28FD-7E71-C159-9E1745A3F65B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0482;p74">
              <a:extLst>
                <a:ext uri="{FF2B5EF4-FFF2-40B4-BE49-F238E27FC236}">
                  <a16:creationId xmlns:a16="http://schemas.microsoft.com/office/drawing/2014/main" id="{AFB0A450-60C0-E2E6-6428-CE146554D166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8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DE6A2E72-66A9-B64E-F2B7-A5C6EBA3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" y="151618"/>
            <a:ext cx="636034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A7A2D7-C880-30FD-87EA-3C3E92C1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88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2F697741-078E-E673-4592-169C945EEC3A}"/>
              </a:ext>
            </a:extLst>
          </p:cNvPr>
          <p:cNvSpPr/>
          <p:nvPr/>
        </p:nvSpPr>
        <p:spPr>
          <a:xfrm>
            <a:off x="174900" y="176384"/>
            <a:ext cx="11839025" cy="6505232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B78D1FF-7F80-26EA-6529-0A0232178F11}"/>
              </a:ext>
            </a:extLst>
          </p:cNvPr>
          <p:cNvSpPr/>
          <p:nvPr/>
        </p:nvSpPr>
        <p:spPr>
          <a:xfrm>
            <a:off x="0" y="2409588"/>
            <a:ext cx="6776024" cy="1729274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BBCE884-F558-5E5A-2B28-E2570CDA1590}"/>
              </a:ext>
            </a:extLst>
          </p:cNvPr>
          <p:cNvSpPr txBox="1"/>
          <p:nvPr/>
        </p:nvSpPr>
        <p:spPr>
          <a:xfrm>
            <a:off x="404081" y="2360257"/>
            <a:ext cx="6371748" cy="1323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998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7998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72C322-2EF4-6D9A-9A71-1C84DE7713AF}"/>
              </a:ext>
            </a:extLst>
          </p:cNvPr>
          <p:cNvGrpSpPr/>
          <p:nvPr/>
        </p:nvGrpSpPr>
        <p:grpSpPr>
          <a:xfrm flipH="1">
            <a:off x="-3" y="4187789"/>
            <a:ext cx="6775889" cy="264094"/>
            <a:chOff x="6295030" y="4235115"/>
            <a:chExt cx="3565836" cy="1446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A18D3A-69E1-CC14-A2C8-3F6FCAA5444D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CB6993-C30F-6876-9477-E6E88C0FE83E}"/>
                </a:ext>
              </a:extLst>
            </p:cNvPr>
            <p:cNvSpPr/>
            <p:nvPr/>
          </p:nvSpPr>
          <p:spPr>
            <a:xfrm>
              <a:off x="7483642" y="4235337"/>
              <a:ext cx="1188612" cy="144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165936-5A0B-8BE9-CD66-E02CAC5CE70F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solidFill>
              <a:srgbClr val="F89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2294750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263</Words>
  <Application>Microsoft Office PowerPoint</Application>
  <PresentationFormat>Custom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Bahnschrift SemiBold SemiConden</vt:lpstr>
      <vt:lpstr>Century Gothic</vt:lpstr>
      <vt:lpstr>Georgia</vt:lpstr>
      <vt:lpstr>Books 16x9</vt:lpstr>
      <vt:lpstr>NOTE TO PRAESIDIUM</vt:lpstr>
      <vt:lpstr>PRAESIDIUM REPORT</vt:lpstr>
      <vt:lpstr>     About Us</vt:lpstr>
      <vt:lpstr>     MEMBERSHIP</vt:lpstr>
      <vt:lpstr>    ATTENDANCE</vt:lpstr>
      <vt:lpstr>TREASURER STATEMENT</vt:lpstr>
      <vt:lpstr>   SPECIAL WORK FEATURE</vt:lpstr>
      <vt:lpstr>   FUTURE WORKPLANS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TO PRAESIDIUM</dc:title>
  <cp:lastModifiedBy>Tiffany Ramalingam</cp:lastModifiedBy>
  <cp:revision>3</cp:revision>
  <dcterms:modified xsi:type="dcterms:W3CDTF">2023-07-11T05:32:06Z</dcterms:modified>
</cp:coreProperties>
</file>