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334" r:id="rId5"/>
    <p:sldId id="335" r:id="rId6"/>
    <p:sldId id="336" r:id="rId7"/>
    <p:sldId id="333" r:id="rId8"/>
  </p:sldIdLst>
  <p:sldSz cx="12188825" cy="6858000"/>
  <p:notesSz cx="6858000" cy="9144000"/>
  <p:defaultTextStyle>
    <a:defPPr lvl="0">
      <a:defRPr lang="en-US"/>
    </a:defPPr>
    <a:lvl1pPr marL="0" lv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lvl="1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lvl="2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lvl="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lvl="4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lvl="5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lvl="6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lvl="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lvl="8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96" autoAdjust="0"/>
  </p:normalViewPr>
  <p:slideViewPr>
    <p:cSldViewPr snapToGrid="0">
      <p:cViewPr varScale="1">
        <p:scale>
          <a:sx n="97" d="100"/>
          <a:sy n="97" d="100"/>
        </p:scale>
        <p:origin x="1074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7/11/2023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SG" smtClean="0"/>
              <a:pPr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484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7/11/2023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7005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7/11/2023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7/11/2023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7/11/2023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A12D-2CAA-C617-9B51-CE2764A3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NOTE TO CURIA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1B90-086D-39E2-3595-776BA25CD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SG" sz="3600" dirty="0"/>
              <a:t>A </a:t>
            </a:r>
            <a:r>
              <a:rPr lang="en-SG" sz="3600" b="1" dirty="0"/>
              <a:t>full detailed </a:t>
            </a:r>
            <a:r>
              <a:rPr lang="en-SG" sz="3600" dirty="0"/>
              <a:t>report is still required to be submitted to </a:t>
            </a:r>
            <a:r>
              <a:rPr lang="en-SG" sz="3600" dirty="0" err="1"/>
              <a:t>Senatus</a:t>
            </a:r>
            <a:r>
              <a:rPr lang="en-SG" sz="3600" dirty="0"/>
              <a:t> together with this slide deck.</a:t>
            </a:r>
          </a:p>
          <a:p>
            <a:pPr>
              <a:lnSpc>
                <a:spcPct val="100000"/>
              </a:lnSpc>
            </a:pPr>
            <a:r>
              <a:rPr lang="en-SG" sz="3600" dirty="0"/>
              <a:t> Presentation of the report must be kept within </a:t>
            </a:r>
            <a:r>
              <a:rPr lang="en-SG" sz="3600" b="1" dirty="0"/>
              <a:t>5mins.</a:t>
            </a:r>
          </a:p>
          <a:p>
            <a:pPr>
              <a:lnSpc>
                <a:spcPct val="100000"/>
              </a:lnSpc>
            </a:pPr>
            <a:r>
              <a:rPr lang="en-SG" sz="3600" b="1" dirty="0"/>
              <a:t> </a:t>
            </a:r>
            <a:r>
              <a:rPr lang="en-SG" sz="3600" dirty="0"/>
              <a:t>Do share with us pictures of your curia work (if any).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94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045326DB-1A2D-AB45-753D-53341706815C}"/>
              </a:ext>
            </a:extLst>
          </p:cNvPr>
          <p:cNvSpPr/>
          <p:nvPr/>
        </p:nvSpPr>
        <p:spPr>
          <a:xfrm>
            <a:off x="6235701" y="177800"/>
            <a:ext cx="5950724" cy="762000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1" y="177800"/>
            <a:ext cx="6092013" cy="762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CURIA QUARTLY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9371" y="2190750"/>
            <a:ext cx="7391400" cy="762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Georgia" panose="02040502050405020303" pitchFamily="18" charset="0"/>
                <a:cs typeface="Forte Forward" panose="020B0604020202020204" pitchFamily="2" charset="0"/>
              </a:rPr>
              <a:t>&lt;&lt;INPUT CURIA NAME HERE&gt;&gt;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0A82CF-A462-F9B7-BA7F-CA7289B8304C}"/>
              </a:ext>
            </a:extLst>
          </p:cNvPr>
          <p:cNvSpPr txBox="1">
            <a:spLocks/>
          </p:cNvSpPr>
          <p:nvPr/>
        </p:nvSpPr>
        <p:spPr>
          <a:xfrm>
            <a:off x="4359369" y="4495800"/>
            <a:ext cx="7391400" cy="53340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FOR THE MONTH: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3D7C44-A786-5EF9-B5DA-1F7E4B387F9A}"/>
              </a:ext>
            </a:extLst>
          </p:cNvPr>
          <p:cNvSpPr/>
          <p:nvPr/>
        </p:nvSpPr>
        <p:spPr>
          <a:xfrm>
            <a:off x="4142818" y="1282702"/>
            <a:ext cx="7798453" cy="5041898"/>
          </a:xfrm>
          <a:prstGeom prst="rect">
            <a:avLst/>
          </a:prstGeom>
          <a:noFill/>
          <a:ln w="2286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EA7B00-6B6C-D9EC-9063-12F65F01C58F}"/>
              </a:ext>
            </a:extLst>
          </p:cNvPr>
          <p:cNvGrpSpPr/>
          <p:nvPr/>
        </p:nvGrpSpPr>
        <p:grpSpPr>
          <a:xfrm>
            <a:off x="247554" y="749300"/>
            <a:ext cx="3522998" cy="5499100"/>
            <a:chOff x="247554" y="749300"/>
            <a:chExt cx="3522998" cy="5499100"/>
          </a:xfrm>
        </p:grpSpPr>
        <p:pic>
          <p:nvPicPr>
            <p:cNvPr id="11" name="Marcador de posición de imagen 13">
              <a:extLst>
                <a:ext uri="{FF2B5EF4-FFF2-40B4-BE49-F238E27FC236}">
                  <a16:creationId xmlns:a16="http://schemas.microsoft.com/office/drawing/2014/main" id="{211CA74C-69EA-CF9D-721C-623C177AD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8" r="9588"/>
            <a:stretch>
              <a:fillRect/>
            </a:stretch>
          </p:blipFill>
          <p:spPr>
            <a:xfrm>
              <a:off x="247554" y="749300"/>
              <a:ext cx="3522998" cy="54991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6" name="Picture 2" descr="Vexillum | Legion of Mary Praesidium (Mary, Queen of the Angels)">
              <a:extLst>
                <a:ext uri="{FF2B5EF4-FFF2-40B4-BE49-F238E27FC236}">
                  <a16:creationId xmlns:a16="http://schemas.microsoft.com/office/drawing/2014/main" id="{2A6FE15B-3CBA-0676-0E5D-F4FDC45B1F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42" b="98256" l="6164" r="90411">
                          <a14:foregroundMark x1="36301" y1="7849" x2="36301" y2="7849"/>
                          <a14:foregroundMark x1="57534" y1="4942" x2="57534" y2="4942"/>
                          <a14:foregroundMark x1="53425" y1="94186" x2="53425" y2="94186"/>
                          <a14:foregroundMark x1="47945" y1="98256" x2="47945" y2="98256"/>
                          <a14:foregroundMark x1="89041" y1="5523" x2="89041" y2="5523"/>
                          <a14:foregroundMark x1="90411" y1="5233" x2="90411" y2="52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407"/>
            <a:stretch/>
          </p:blipFill>
          <p:spPr bwMode="auto">
            <a:xfrm>
              <a:off x="483776" y="3429000"/>
              <a:ext cx="636034" cy="98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-381004"/>
            <a:ext cx="10157354" cy="1397000"/>
          </a:xfrm>
        </p:spPr>
        <p:txBody>
          <a:bodyPr/>
          <a:lstStyle/>
          <a:p>
            <a:r>
              <a:rPr lang="en-US" b="1" dirty="0"/>
              <a:t>   ATTENDANCE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D37E988-9607-160A-82D3-754FDC5BC58F}"/>
              </a:ext>
            </a:extLst>
          </p:cNvPr>
          <p:cNvCxnSpPr>
            <a:cxnSpLocks/>
          </p:cNvCxnSpPr>
          <p:nvPr/>
        </p:nvCxnSpPr>
        <p:spPr>
          <a:xfrm>
            <a:off x="1117309" y="974432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A1784F-5446-E209-36A3-C09409216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20612"/>
              </p:ext>
            </p:extLst>
          </p:nvPr>
        </p:nvGraphicFramePr>
        <p:xfrm>
          <a:off x="2031470" y="1213192"/>
          <a:ext cx="812588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930472970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2252156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MONTH </a:t>
                      </a:r>
                      <a:endParaRPr lang="en-S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PERCENTAGE (%)</a:t>
                      </a:r>
                      <a:endParaRPr lang="en-SG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SG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37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SG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74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SG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7940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1597F-6C77-841E-96AD-9FD8D691A71F}"/>
              </a:ext>
            </a:extLst>
          </p:cNvPr>
          <p:cNvCxnSpPr>
            <a:cxnSpLocks/>
          </p:cNvCxnSpPr>
          <p:nvPr/>
        </p:nvCxnSpPr>
        <p:spPr>
          <a:xfrm>
            <a:off x="0" y="4410359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2">
            <a:extLst>
              <a:ext uri="{FF2B5EF4-FFF2-40B4-BE49-F238E27FC236}">
                <a16:creationId xmlns:a16="http://schemas.microsoft.com/office/drawing/2014/main" id="{EF9DEB50-F1F5-4AFB-B340-08C618EF286F}"/>
              </a:ext>
            </a:extLst>
          </p:cNvPr>
          <p:cNvSpPr txBox="1">
            <a:spLocks/>
          </p:cNvSpPr>
          <p:nvPr/>
        </p:nvSpPr>
        <p:spPr>
          <a:xfrm>
            <a:off x="5078677" y="304291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TREASURER STATEMENT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8002B-A598-BC0A-9513-DD5E371CBB45}"/>
              </a:ext>
            </a:extLst>
          </p:cNvPr>
          <p:cNvSpPr txBox="1"/>
          <p:nvPr/>
        </p:nvSpPr>
        <p:spPr>
          <a:xfrm>
            <a:off x="351898" y="5183143"/>
            <a:ext cx="7324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Balance as of MMYY : </a:t>
            </a:r>
            <a:r>
              <a:rPr lang="en-US" sz="4800" b="1" u="sng" dirty="0"/>
              <a:t>$</a:t>
            </a:r>
            <a:r>
              <a:rPr lang="en-US" sz="4800" dirty="0"/>
              <a:t> </a:t>
            </a:r>
            <a:endParaRPr lang="en-SG" sz="4800" dirty="0"/>
          </a:p>
        </p:txBody>
      </p:sp>
      <p:pic>
        <p:nvPicPr>
          <p:cNvPr id="11" name="Picture 2" descr="Vexillum | Legion of Mary Praesidium (Mary, Queen of the Angels)">
            <a:extLst>
              <a:ext uri="{FF2B5EF4-FFF2-40B4-BE49-F238E27FC236}">
                <a16:creationId xmlns:a16="http://schemas.microsoft.com/office/drawing/2014/main" id="{9EF13427-CBD8-E48F-D30D-A0733FA3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2" b="98256" l="6164" r="90411">
                        <a14:foregroundMark x1="36301" y1="7849" x2="36301" y2="7849"/>
                        <a14:foregroundMark x1="57534" y1="4942" x2="57534" y2="4942"/>
                        <a14:foregroundMark x1="53425" y1="94186" x2="53425" y2="94186"/>
                        <a14:foregroundMark x1="47945" y1="98256" x2="47945" y2="98256"/>
                        <a14:foregroundMark x1="89041" y1="5523" x2="89041" y2="5523"/>
                        <a14:foregroundMark x1="90411" y1="5233" x2="90411" y2="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8" y="94560"/>
            <a:ext cx="636034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ame 17">
            <a:extLst>
              <a:ext uri="{FF2B5EF4-FFF2-40B4-BE49-F238E27FC236}">
                <a16:creationId xmlns:a16="http://schemas.microsoft.com/office/drawing/2014/main" id="{41CD326B-DB43-8EFE-1708-D509C7C7BAB0}"/>
              </a:ext>
            </a:extLst>
          </p:cNvPr>
          <p:cNvSpPr/>
          <p:nvPr/>
        </p:nvSpPr>
        <p:spPr>
          <a:xfrm>
            <a:off x="1117309" y="337612"/>
            <a:ext cx="521998" cy="5219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89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5" name="Block Arc 10">
            <a:extLst>
              <a:ext uri="{FF2B5EF4-FFF2-40B4-BE49-F238E27FC236}">
                <a16:creationId xmlns:a16="http://schemas.microsoft.com/office/drawing/2014/main" id="{B968F247-D901-A07B-C994-F73BE206624B}"/>
              </a:ext>
            </a:extLst>
          </p:cNvPr>
          <p:cNvSpPr/>
          <p:nvPr/>
        </p:nvSpPr>
        <p:spPr>
          <a:xfrm>
            <a:off x="4393922" y="3806835"/>
            <a:ext cx="684755" cy="46381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89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CURIA ACTIVTIES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&lt;&lt; Share with us on the activities that happened in the Curia recently. Feel free share with us pictures too! &gt;&gt;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9B0AC6-15D4-04F0-6AE9-B06DC8AE6313}"/>
              </a:ext>
            </a:extLst>
          </p:cNvPr>
          <p:cNvCxnSpPr>
            <a:cxnSpLocks/>
          </p:cNvCxnSpPr>
          <p:nvPr/>
        </p:nvCxnSpPr>
        <p:spPr>
          <a:xfrm>
            <a:off x="1117309" y="1380832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10390;p74">
            <a:extLst>
              <a:ext uri="{FF2B5EF4-FFF2-40B4-BE49-F238E27FC236}">
                <a16:creationId xmlns:a16="http://schemas.microsoft.com/office/drawing/2014/main" id="{8C3CAFE7-9547-F935-1015-4D118552A433}"/>
              </a:ext>
            </a:extLst>
          </p:cNvPr>
          <p:cNvGrpSpPr/>
          <p:nvPr/>
        </p:nvGrpSpPr>
        <p:grpSpPr>
          <a:xfrm>
            <a:off x="1223872" y="685800"/>
            <a:ext cx="598974" cy="638377"/>
            <a:chOff x="3497300" y="3227275"/>
            <a:chExt cx="296175" cy="296175"/>
          </a:xfrm>
          <a:solidFill>
            <a:srgbClr val="F89E48"/>
          </a:solidFill>
        </p:grpSpPr>
        <p:sp>
          <p:nvSpPr>
            <p:cNvPr id="4" name="Google Shape;10391;p74">
              <a:extLst>
                <a:ext uri="{FF2B5EF4-FFF2-40B4-BE49-F238E27FC236}">
                  <a16:creationId xmlns:a16="http://schemas.microsoft.com/office/drawing/2014/main" id="{0CE2F540-AE7F-DAD8-EE1B-56DDF1C4B717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" name="Google Shape;10392;p74">
              <a:extLst>
                <a:ext uri="{FF2B5EF4-FFF2-40B4-BE49-F238E27FC236}">
                  <a16:creationId xmlns:a16="http://schemas.microsoft.com/office/drawing/2014/main" id="{EF310EC1-13A0-06FE-9DE3-512B8255DD05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" name="Google Shape;10393;p74">
              <a:extLst>
                <a:ext uri="{FF2B5EF4-FFF2-40B4-BE49-F238E27FC236}">
                  <a16:creationId xmlns:a16="http://schemas.microsoft.com/office/drawing/2014/main" id="{80A0D944-5E16-536A-8E65-B7D8A02E4AFF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10394;p74">
              <a:extLst>
                <a:ext uri="{FF2B5EF4-FFF2-40B4-BE49-F238E27FC236}">
                  <a16:creationId xmlns:a16="http://schemas.microsoft.com/office/drawing/2014/main" id="{2C7BFD83-F60D-F29A-AFC4-3E589B16ACFB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10395;p74">
              <a:extLst>
                <a:ext uri="{FF2B5EF4-FFF2-40B4-BE49-F238E27FC236}">
                  <a16:creationId xmlns:a16="http://schemas.microsoft.com/office/drawing/2014/main" id="{F759D93B-FE52-180F-524D-100057FD1818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10396;p74">
              <a:extLst>
                <a:ext uri="{FF2B5EF4-FFF2-40B4-BE49-F238E27FC236}">
                  <a16:creationId xmlns:a16="http://schemas.microsoft.com/office/drawing/2014/main" id="{761CF415-2153-B4F2-D8C3-58A35875FCE5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10397;p74">
              <a:extLst>
                <a:ext uri="{FF2B5EF4-FFF2-40B4-BE49-F238E27FC236}">
                  <a16:creationId xmlns:a16="http://schemas.microsoft.com/office/drawing/2014/main" id="{D11DB290-580B-293F-DBC1-9E783C2E87E3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10398;p74">
              <a:extLst>
                <a:ext uri="{FF2B5EF4-FFF2-40B4-BE49-F238E27FC236}">
                  <a16:creationId xmlns:a16="http://schemas.microsoft.com/office/drawing/2014/main" id="{E2B1ACFE-F0E8-7F64-D164-76DB476DC272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12" name="Picture 2" descr="Vexillum | Legion of Mary Praesidium (Mary, Queen of the Angels)">
            <a:extLst>
              <a:ext uri="{FF2B5EF4-FFF2-40B4-BE49-F238E27FC236}">
                <a16:creationId xmlns:a16="http://schemas.microsoft.com/office/drawing/2014/main" id="{0AFC88C3-61DE-C9F6-E8A0-1C7F2795E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2" b="98256" l="6164" r="90411">
                        <a14:foregroundMark x1="36301" y1="7849" x2="36301" y2="7849"/>
                        <a14:foregroundMark x1="57534" y1="4942" x2="57534" y2="4942"/>
                        <a14:foregroundMark x1="53425" y1="94186" x2="53425" y2="94186"/>
                        <a14:foregroundMark x1="47945" y1="98256" x2="47945" y2="98256"/>
                        <a14:foregroundMark x1="89041" y1="5523" x2="89041" y2="5523"/>
                        <a14:foregroundMark x1="90411" y1="5233" x2="90411" y2="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8" y="94560"/>
            <a:ext cx="636034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143157"/>
            <a:ext cx="10157354" cy="766618"/>
          </a:xfrm>
        </p:spPr>
        <p:txBody>
          <a:bodyPr/>
          <a:lstStyle/>
          <a:p>
            <a:r>
              <a:rPr lang="en-US" b="1" dirty="0"/>
              <a:t>   PRAESIDIA VISITED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47733" y="1253841"/>
            <a:ext cx="6338216" cy="766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No. of Praesidia Visited : </a:t>
            </a:r>
            <a:r>
              <a:rPr lang="en-US" sz="3200" u="sng" dirty="0"/>
              <a:t>_____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9B0AC6-15D4-04F0-6AE9-B06DC8AE6313}"/>
              </a:ext>
            </a:extLst>
          </p:cNvPr>
          <p:cNvCxnSpPr>
            <a:cxnSpLocks/>
          </p:cNvCxnSpPr>
          <p:nvPr/>
        </p:nvCxnSpPr>
        <p:spPr>
          <a:xfrm>
            <a:off x="1117309" y="808989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C0AD81F-96A9-3695-6200-233F2EF83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78899"/>
              </p:ext>
            </p:extLst>
          </p:nvPr>
        </p:nvGraphicFramePr>
        <p:xfrm>
          <a:off x="7455525" y="909775"/>
          <a:ext cx="406294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2688975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Praesidium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5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016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91853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FFD4BB-9035-F8AF-9ADA-806AFB5442CB}"/>
              </a:ext>
            </a:extLst>
          </p:cNvPr>
          <p:cNvCxnSpPr>
            <a:cxnSpLocks/>
          </p:cNvCxnSpPr>
          <p:nvPr/>
        </p:nvCxnSpPr>
        <p:spPr>
          <a:xfrm>
            <a:off x="0" y="3445151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2">
            <a:extLst>
              <a:ext uri="{FF2B5EF4-FFF2-40B4-BE49-F238E27FC236}">
                <a16:creationId xmlns:a16="http://schemas.microsoft.com/office/drawing/2014/main" id="{92993584-A740-B127-BDCD-4A39F680BE1B}"/>
              </a:ext>
            </a:extLst>
          </p:cNvPr>
          <p:cNvSpPr txBox="1">
            <a:spLocks/>
          </p:cNvSpPr>
          <p:nvPr/>
        </p:nvSpPr>
        <p:spPr>
          <a:xfrm>
            <a:off x="4012659" y="2747725"/>
            <a:ext cx="10157354" cy="76661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PRAESIDIA REPORTS READ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862B3AC-A203-8081-4EB7-E91BA584A1EB}"/>
              </a:ext>
            </a:extLst>
          </p:cNvPr>
          <p:cNvSpPr txBox="1">
            <a:spLocks/>
          </p:cNvSpPr>
          <p:nvPr/>
        </p:nvSpPr>
        <p:spPr>
          <a:xfrm>
            <a:off x="441789" y="3602273"/>
            <a:ext cx="6338216" cy="76661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b="1" dirty="0"/>
              <a:t>No. of Reports Read : </a:t>
            </a:r>
            <a:r>
              <a:rPr lang="en-US" sz="3200" u="sng" dirty="0"/>
              <a:t>_____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0E26909-182E-0C8D-E5B9-DEA84E96A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28099"/>
              </p:ext>
            </p:extLst>
          </p:nvPr>
        </p:nvGraphicFramePr>
        <p:xfrm>
          <a:off x="947733" y="4211769"/>
          <a:ext cx="1057073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9234">
                  <a:extLst>
                    <a:ext uri="{9D8B030D-6E8A-4147-A177-3AD203B41FA5}">
                      <a16:colId xmlns:a16="http://schemas.microsoft.com/office/drawing/2014/main" val="2688975415"/>
                    </a:ext>
                  </a:extLst>
                </a:gridCol>
                <a:gridCol w="1787421">
                  <a:extLst>
                    <a:ext uri="{9D8B030D-6E8A-4147-A177-3AD203B41FA5}">
                      <a16:colId xmlns:a16="http://schemas.microsoft.com/office/drawing/2014/main" val="3139478474"/>
                    </a:ext>
                  </a:extLst>
                </a:gridCol>
                <a:gridCol w="3874079">
                  <a:extLst>
                    <a:ext uri="{9D8B030D-6E8A-4147-A177-3AD203B41FA5}">
                      <a16:colId xmlns:a16="http://schemas.microsoft.com/office/drawing/2014/main" val="62940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Praesidium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Report No.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59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016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6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9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19779"/>
                  </a:ext>
                </a:extLst>
              </a:tr>
            </a:tbl>
          </a:graphicData>
        </a:graphic>
      </p:graphicFrame>
      <p:pic>
        <p:nvPicPr>
          <p:cNvPr id="8" name="Picture 2" descr="Vexillum | Legion of Mary Praesidium (Mary, Queen of the Angels)">
            <a:extLst>
              <a:ext uri="{FF2B5EF4-FFF2-40B4-BE49-F238E27FC236}">
                <a16:creationId xmlns:a16="http://schemas.microsoft.com/office/drawing/2014/main" id="{ECB5CF95-8E20-3A52-F4B5-BD192D2EA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2" b="98256" l="6164" r="90411">
                        <a14:foregroundMark x1="36301" y1="7849" x2="36301" y2="7849"/>
                        <a14:foregroundMark x1="57534" y1="4942" x2="57534" y2="4942"/>
                        <a14:foregroundMark x1="53425" y1="94186" x2="53425" y2="94186"/>
                        <a14:foregroundMark x1="47945" y1="98256" x2="47945" y2="98256"/>
                        <a14:foregroundMark x1="89041" y1="5523" x2="89041" y2="5523"/>
                        <a14:foregroundMark x1="90411" y1="5233" x2="90411" y2="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8" y="94560"/>
            <a:ext cx="636034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17">
            <a:extLst>
              <a:ext uri="{FF2B5EF4-FFF2-40B4-BE49-F238E27FC236}">
                <a16:creationId xmlns:a16="http://schemas.microsoft.com/office/drawing/2014/main" id="{B2A1E061-D762-1431-0FAF-82360F463FD0}"/>
              </a:ext>
            </a:extLst>
          </p:cNvPr>
          <p:cNvSpPr/>
          <p:nvPr/>
        </p:nvSpPr>
        <p:spPr>
          <a:xfrm>
            <a:off x="1117309" y="248419"/>
            <a:ext cx="521998" cy="5219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89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0" name="Frame 17">
            <a:extLst>
              <a:ext uri="{FF2B5EF4-FFF2-40B4-BE49-F238E27FC236}">
                <a16:creationId xmlns:a16="http://schemas.microsoft.com/office/drawing/2014/main" id="{4F4E6220-35AA-A34C-3815-C4560DC40E22}"/>
              </a:ext>
            </a:extLst>
          </p:cNvPr>
          <p:cNvSpPr/>
          <p:nvPr/>
        </p:nvSpPr>
        <p:spPr>
          <a:xfrm>
            <a:off x="3468175" y="2849299"/>
            <a:ext cx="521998" cy="5219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89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PRAESIDIA ACTIVTIES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&lt;&lt; Asides from the Daily legion works (</a:t>
            </a:r>
            <a:r>
              <a:rPr lang="en-US" sz="2800" dirty="0" err="1"/>
              <a:t>i.e</a:t>
            </a:r>
            <a:r>
              <a:rPr lang="en-US" sz="2800" dirty="0"/>
              <a:t> hospital visits, parish works, home visitation ,etc.) , share with us 1 or 2 works that the praesidium does to grow / promote the Legion to others.  Feel free share with us pictures too! &gt;&gt;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99B0AC6-15D4-04F0-6AE9-B06DC8AE6313}"/>
              </a:ext>
            </a:extLst>
          </p:cNvPr>
          <p:cNvCxnSpPr>
            <a:cxnSpLocks/>
          </p:cNvCxnSpPr>
          <p:nvPr/>
        </p:nvCxnSpPr>
        <p:spPr>
          <a:xfrm>
            <a:off x="1117309" y="1380832"/>
            <a:ext cx="110715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Vexillum | Legion of Mary Praesidium (Mary, Queen of the Angels)">
            <a:extLst>
              <a:ext uri="{FF2B5EF4-FFF2-40B4-BE49-F238E27FC236}">
                <a16:creationId xmlns:a16="http://schemas.microsoft.com/office/drawing/2014/main" id="{B44920EE-9AF2-BB55-7B14-E0298969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2" b="98256" l="6164" r="90411">
                        <a14:foregroundMark x1="36301" y1="7849" x2="36301" y2="7849"/>
                        <a14:foregroundMark x1="57534" y1="4942" x2="57534" y2="4942"/>
                        <a14:foregroundMark x1="53425" y1="94186" x2="53425" y2="94186"/>
                        <a14:foregroundMark x1="47945" y1="98256" x2="47945" y2="98256"/>
                        <a14:foregroundMark x1="89041" y1="5523" x2="89041" y2="5523"/>
                        <a14:foregroundMark x1="90411" y1="5233" x2="90411" y2="5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8" y="94560"/>
            <a:ext cx="636034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10390;p74">
            <a:extLst>
              <a:ext uri="{FF2B5EF4-FFF2-40B4-BE49-F238E27FC236}">
                <a16:creationId xmlns:a16="http://schemas.microsoft.com/office/drawing/2014/main" id="{753C16F4-2312-3250-D2F7-699106B6C605}"/>
              </a:ext>
            </a:extLst>
          </p:cNvPr>
          <p:cNvGrpSpPr/>
          <p:nvPr/>
        </p:nvGrpSpPr>
        <p:grpSpPr>
          <a:xfrm>
            <a:off x="1223872" y="685800"/>
            <a:ext cx="598974" cy="638377"/>
            <a:chOff x="3497300" y="3227275"/>
            <a:chExt cx="296175" cy="296175"/>
          </a:xfrm>
          <a:solidFill>
            <a:srgbClr val="F89E48"/>
          </a:solidFill>
        </p:grpSpPr>
        <p:sp>
          <p:nvSpPr>
            <p:cNvPr id="6" name="Google Shape;10391;p74">
              <a:extLst>
                <a:ext uri="{FF2B5EF4-FFF2-40B4-BE49-F238E27FC236}">
                  <a16:creationId xmlns:a16="http://schemas.microsoft.com/office/drawing/2014/main" id="{A9134526-BD07-CB8B-D973-0855EC8DA531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10392;p74">
              <a:extLst>
                <a:ext uri="{FF2B5EF4-FFF2-40B4-BE49-F238E27FC236}">
                  <a16:creationId xmlns:a16="http://schemas.microsoft.com/office/drawing/2014/main" id="{B4675460-FCEF-1566-4B1F-255EBA209347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" name="Google Shape;10393;p74">
              <a:extLst>
                <a:ext uri="{FF2B5EF4-FFF2-40B4-BE49-F238E27FC236}">
                  <a16:creationId xmlns:a16="http://schemas.microsoft.com/office/drawing/2014/main" id="{F9DDE963-B787-C5D2-E9F5-39A96BFBEB93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" name="Google Shape;10394;p74">
              <a:extLst>
                <a:ext uri="{FF2B5EF4-FFF2-40B4-BE49-F238E27FC236}">
                  <a16:creationId xmlns:a16="http://schemas.microsoft.com/office/drawing/2014/main" id="{0129E74B-50B5-DBE2-6851-F31143FFCAB2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" name="Google Shape;10395;p74">
              <a:extLst>
                <a:ext uri="{FF2B5EF4-FFF2-40B4-BE49-F238E27FC236}">
                  <a16:creationId xmlns:a16="http://schemas.microsoft.com/office/drawing/2014/main" id="{61B379BA-E99C-E483-7EF9-F01FEFA073D6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" name="Google Shape;10396;p74">
              <a:extLst>
                <a:ext uri="{FF2B5EF4-FFF2-40B4-BE49-F238E27FC236}">
                  <a16:creationId xmlns:a16="http://schemas.microsoft.com/office/drawing/2014/main" id="{C8BF0908-38F6-D85E-92E9-B0DA6C8F9B2F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" name="Google Shape;10397;p74">
              <a:extLst>
                <a:ext uri="{FF2B5EF4-FFF2-40B4-BE49-F238E27FC236}">
                  <a16:creationId xmlns:a16="http://schemas.microsoft.com/office/drawing/2014/main" id="{545E2EAB-E8A5-69D6-A638-DF64CF36A238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" name="Google Shape;10398;p74">
              <a:extLst>
                <a:ext uri="{FF2B5EF4-FFF2-40B4-BE49-F238E27FC236}">
                  <a16:creationId xmlns:a16="http://schemas.microsoft.com/office/drawing/2014/main" id="{A6412648-C4AB-3EB1-1313-854E1A87090C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38536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1A7A2D7-C880-30FD-87EA-3C3E92C19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88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2F697741-078E-E673-4592-169C945EEC3A}"/>
              </a:ext>
            </a:extLst>
          </p:cNvPr>
          <p:cNvSpPr/>
          <p:nvPr/>
        </p:nvSpPr>
        <p:spPr>
          <a:xfrm>
            <a:off x="174900" y="176384"/>
            <a:ext cx="11839025" cy="6505232"/>
          </a:xfrm>
          <a:prstGeom prst="rect">
            <a:avLst/>
          </a:prstGeom>
          <a:noFill/>
          <a:ln w="762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B78D1FF-7F80-26EA-6529-0A0232178F11}"/>
              </a:ext>
            </a:extLst>
          </p:cNvPr>
          <p:cNvSpPr/>
          <p:nvPr/>
        </p:nvSpPr>
        <p:spPr>
          <a:xfrm>
            <a:off x="0" y="2409588"/>
            <a:ext cx="6776024" cy="1729274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99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BBCE884-F558-5E5A-2B28-E2570CDA1590}"/>
              </a:ext>
            </a:extLst>
          </p:cNvPr>
          <p:cNvSpPr txBox="1"/>
          <p:nvPr/>
        </p:nvSpPr>
        <p:spPr>
          <a:xfrm>
            <a:off x="404081" y="2360257"/>
            <a:ext cx="6371748" cy="1323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7998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ko-KR" altLang="en-US" sz="7998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72C322-2EF4-6D9A-9A71-1C84DE7713AF}"/>
              </a:ext>
            </a:extLst>
          </p:cNvPr>
          <p:cNvGrpSpPr/>
          <p:nvPr/>
        </p:nvGrpSpPr>
        <p:grpSpPr>
          <a:xfrm flipH="1">
            <a:off x="-3" y="4187789"/>
            <a:ext cx="6775889" cy="264094"/>
            <a:chOff x="6295030" y="4235115"/>
            <a:chExt cx="3565836" cy="1446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A18D3A-69E1-CC14-A2C8-3F6FCAA5444D}"/>
                </a:ext>
              </a:extLst>
            </p:cNvPr>
            <p:cNvSpPr/>
            <p:nvPr/>
          </p:nvSpPr>
          <p:spPr>
            <a:xfrm>
              <a:off x="6295030" y="4235116"/>
              <a:ext cx="1188612" cy="1443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CB6993-C30F-6876-9477-E6E88C0FE83E}"/>
                </a:ext>
              </a:extLst>
            </p:cNvPr>
            <p:cNvSpPr/>
            <p:nvPr/>
          </p:nvSpPr>
          <p:spPr>
            <a:xfrm>
              <a:off x="7483642" y="4235337"/>
              <a:ext cx="1188612" cy="1443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9165936-5A0B-8BE9-CD66-E02CAC5CE70F}"/>
                </a:ext>
              </a:extLst>
            </p:cNvPr>
            <p:cNvSpPr/>
            <p:nvPr/>
          </p:nvSpPr>
          <p:spPr>
            <a:xfrm>
              <a:off x="8672254" y="4235115"/>
              <a:ext cx="1188612" cy="144379"/>
            </a:xfrm>
            <a:prstGeom prst="rect">
              <a:avLst/>
            </a:prstGeom>
            <a:solidFill>
              <a:srgbClr val="F89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/>
            </a:p>
          </p:txBody>
        </p:sp>
      </p:grpSp>
    </p:spTree>
    <p:extLst>
      <p:ext uri="{BB962C8B-B14F-4D97-AF65-F5344CB8AC3E}">
        <p14:creationId xmlns:p14="http://schemas.microsoft.com/office/powerpoint/2010/main" val="2294750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186</Words>
  <Application>Microsoft Office PowerPoint</Application>
  <PresentationFormat>Custom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Georgia</vt:lpstr>
      <vt:lpstr>Books 16x9</vt:lpstr>
      <vt:lpstr>NOTE TO CURIA</vt:lpstr>
      <vt:lpstr>CURIA QUARTLY REPORT</vt:lpstr>
      <vt:lpstr>   ATTENDANCE</vt:lpstr>
      <vt:lpstr>     CURIA ACTIVTIES</vt:lpstr>
      <vt:lpstr>   PRAESIDIA VISITED</vt:lpstr>
      <vt:lpstr>     PRAESIDIA ACTIVTIES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TO PRAESIDIUM</dc:title>
  <cp:lastModifiedBy>Tiffany Ramalingam</cp:lastModifiedBy>
  <cp:revision>4</cp:revision>
  <dcterms:modified xsi:type="dcterms:W3CDTF">2023-07-11T05:32:12Z</dcterms:modified>
</cp:coreProperties>
</file>